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74"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78" userDrawn="1">
          <p15:clr>
            <a:srgbClr val="A4A3A4"/>
          </p15:clr>
        </p15:guide>
        <p15:guide id="3" orient="horz"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8F3E"/>
    <a:srgbClr val="009E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1"/>
    <p:restoredTop sz="96069" autoAdjust="0"/>
  </p:normalViewPr>
  <p:slideViewPr>
    <p:cSldViewPr snapToGrid="0" snapToObjects="1" showGuides="1">
      <p:cViewPr>
        <p:scale>
          <a:sx n="100" d="100"/>
          <a:sy n="100" d="100"/>
        </p:scale>
        <p:origin x="2178" y="-1746"/>
      </p:cViewPr>
      <p:guideLst>
        <p:guide pos="278"/>
        <p:guide orient="horz"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8B4E3-CE47-DB4B-8333-4794C3E77468}" type="datetimeFigureOut">
              <a:rPr lang="en-US" smtClean="0"/>
              <a:t>2/24/2021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BE12E-79C6-2442-86E5-6E232F3ACAEA}" type="slidenum">
              <a:rPr lang="en-US" smtClean="0"/>
              <a:t>‹#›</a:t>
            </a:fld>
            <a:endParaRPr lang="en-US"/>
          </a:p>
        </p:txBody>
      </p:sp>
    </p:spTree>
    <p:extLst>
      <p:ext uri="{BB962C8B-B14F-4D97-AF65-F5344CB8AC3E}">
        <p14:creationId xmlns:p14="http://schemas.microsoft.com/office/powerpoint/2010/main" val="115562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baseline="0">
                <a:solidFill>
                  <a:schemeClr val="accent4"/>
                </a:solidFill>
              </a:defRPr>
            </a:lvl1pPr>
          </a:lstStyle>
          <a:p>
            <a:pPr lvl="0"/>
            <a:r>
              <a:rPr lang="en-US" dirty="0"/>
              <a:t>Click to edit Generic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extLst>
      <p:ext uri="{BB962C8B-B14F-4D97-AF65-F5344CB8AC3E}">
        <p14:creationId xmlns:p14="http://schemas.microsoft.com/office/powerpoint/2010/main" val="843946218"/>
      </p:ext>
    </p:extLst>
  </p:cSld>
  <p:clrMapOvr>
    <a:masterClrMapping/>
  </p:clrMapOvr>
  <p:extLst>
    <p:ext uri="{DCECCB84-F9BA-43D5-87BE-67443E8EF086}">
      <p15:sldGuideLst xmlns:p15="http://schemas.microsoft.com/office/powerpoint/2012/main">
        <p15:guide id="2" pos="278" userDrawn="1">
          <p15:clr>
            <a:srgbClr val="FBAE40"/>
          </p15:clr>
        </p15:guide>
        <p15:guide id="3" pos="40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vocacy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6"/>
                </a:solidFill>
              </a:defRPr>
            </a:lvl1pPr>
          </a:lstStyle>
          <a:p>
            <a:pPr lvl="0"/>
            <a:r>
              <a:rPr lang="en-US" dirty="0"/>
              <a:t>Click to edit Advocacy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border">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rcRect/>
          <a:stretch/>
        </p:blipFill>
        <p:spPr>
          <a:xfrm>
            <a:off x="5295088" y="136187"/>
            <a:ext cx="1306748" cy="1306748"/>
          </a:xfrm>
          <a:prstGeom prst="rect">
            <a:avLst/>
          </a:prstGeom>
        </p:spPr>
      </p:pic>
      <p:sp>
        <p:nvSpPr>
          <p:cNvPr id="21" name="TextBox 20"/>
          <p:cNvSpPr txBox="1"/>
          <p:nvPr userDrawn="1"/>
        </p:nvSpPr>
        <p:spPr>
          <a:xfrm>
            <a:off x="350197" y="9494194"/>
            <a:ext cx="3472774" cy="369332"/>
          </a:xfrm>
          <a:prstGeom prst="rect">
            <a:avLst/>
          </a:prstGeom>
          <a:noFill/>
        </p:spPr>
        <p:txBody>
          <a:bodyPr wrap="square" rtlCol="0">
            <a:spAutoFit/>
          </a:bodyPr>
          <a:lstStyle/>
          <a:p>
            <a:pPr rtl="0"/>
            <a:r>
              <a:rPr lang="en-GB" sz="900" b="1" i="0" u="none" strike="noStrike" kern="1200" baseline="0" dirty="0">
                <a:solidFill>
                  <a:schemeClr val="bg1"/>
                </a:solidFill>
                <a:latin typeface="+mn-lt"/>
                <a:ea typeface="+mn-ea"/>
                <a:cs typeface="+mn-cs"/>
              </a:rPr>
              <a:t>www.thames21.org.uk </a:t>
            </a:r>
            <a:endParaRPr lang="en-GB" sz="900" b="0" i="0" u="none" strike="noStrike" kern="1200" baseline="0" dirty="0">
              <a:solidFill>
                <a:schemeClr val="bg1"/>
              </a:solidFill>
              <a:latin typeface="+mn-lt"/>
              <a:ea typeface="+mn-ea"/>
              <a:cs typeface="+mn-cs"/>
            </a:endParaRPr>
          </a:p>
          <a:p>
            <a:pPr rtl="0"/>
            <a:r>
              <a:rPr lang="en-GB" sz="900" b="0" i="0" u="none" strike="noStrike" kern="1200" baseline="0" dirty="0">
                <a:solidFill>
                  <a:schemeClr val="bg1"/>
                </a:solidFill>
                <a:latin typeface="+mn-lt"/>
                <a:ea typeface="+mn-ea"/>
                <a:cs typeface="+mn-cs"/>
              </a:rPr>
              <a:t>Registered Charity Number: 1103997</a:t>
            </a:r>
            <a:endParaRPr lang="en-US" sz="900" baseline="0"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4"/>
                </a:solidFill>
              </a:defRPr>
            </a:lvl1pPr>
          </a:lstStyle>
          <a:p>
            <a:pPr lvl="0"/>
            <a:r>
              <a:rPr lang="en-US" dirty="0"/>
              <a:t>Click to edit Generic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23" name="Freeform 22"/>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065036"/>
      </p:ext>
    </p:extLst>
  </p:cSld>
  <p:clrMapOvr>
    <a:masterClrMapping/>
  </p:clrMapOvr>
  <p:extLst>
    <p:ext uri="{DCECCB84-F9BA-43D5-87BE-67443E8EF086}">
      <p15:sldGuideLst xmlns:p15="http://schemas.microsoft.com/office/powerpoint/2012/main">
        <p15:guide id="3" pos="40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 border no logo">
    <p:spTree>
      <p:nvGrpSpPr>
        <p:cNvPr id="1" name=""/>
        <p:cNvGrpSpPr/>
        <p:nvPr/>
      </p:nvGrpSpPr>
      <p:grpSpPr>
        <a:xfrm>
          <a:off x="0" y="0"/>
          <a:ext cx="0" cy="0"/>
          <a:chOff x="0" y="0"/>
          <a:chExt cx="0" cy="0"/>
        </a:xfrm>
      </p:grpSpPr>
      <p:sp>
        <p:nvSpPr>
          <p:cNvPr id="21" name="TextBox 20"/>
          <p:cNvSpPr txBox="1"/>
          <p:nvPr userDrawn="1"/>
        </p:nvSpPr>
        <p:spPr>
          <a:xfrm>
            <a:off x="350197" y="9494194"/>
            <a:ext cx="3472774" cy="369332"/>
          </a:xfrm>
          <a:prstGeom prst="rect">
            <a:avLst/>
          </a:prstGeom>
          <a:noFill/>
        </p:spPr>
        <p:txBody>
          <a:bodyPr wrap="square" rtlCol="0">
            <a:spAutoFit/>
          </a:bodyPr>
          <a:lstStyle/>
          <a:p>
            <a:pPr rtl="0"/>
            <a:r>
              <a:rPr lang="en-GB" sz="900" b="1" i="0" u="none" strike="noStrike" kern="1200" baseline="0" dirty="0">
                <a:solidFill>
                  <a:schemeClr val="bg1"/>
                </a:solidFill>
                <a:latin typeface="+mn-lt"/>
                <a:ea typeface="+mn-ea"/>
                <a:cs typeface="+mn-cs"/>
              </a:rPr>
              <a:t>www.thames21.org.uk </a:t>
            </a:r>
            <a:endParaRPr lang="en-GB" sz="900" b="0" i="0" u="none" strike="noStrike" kern="1200" baseline="0" dirty="0">
              <a:solidFill>
                <a:schemeClr val="bg1"/>
              </a:solidFill>
              <a:latin typeface="+mn-lt"/>
              <a:ea typeface="+mn-ea"/>
              <a:cs typeface="+mn-cs"/>
            </a:endParaRPr>
          </a:p>
          <a:p>
            <a:pPr rtl="0"/>
            <a:r>
              <a:rPr lang="en-GB" sz="900" b="0" i="0" u="none" strike="noStrike" kern="1200" baseline="0" dirty="0">
                <a:solidFill>
                  <a:schemeClr val="bg1"/>
                </a:solidFill>
                <a:latin typeface="+mn-lt"/>
                <a:ea typeface="+mn-ea"/>
                <a:cs typeface="+mn-cs"/>
              </a:rPr>
              <a:t>Registered Charity Number: 1103997</a:t>
            </a:r>
            <a:endParaRPr lang="en-US" sz="900" baseline="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4"/>
                </a:solidFill>
              </a:defRPr>
            </a:lvl1pPr>
          </a:lstStyle>
          <a:p>
            <a:pPr lvl="0"/>
            <a:r>
              <a:rPr lang="en-US" dirty="0"/>
              <a:t>Click to edit Generic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23" name="Freeform 22"/>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3" pos="40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vironmental bor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DDC3C3-2732-2441-9588-95FED3C79EAD}"/>
              </a:ext>
            </a:extLst>
          </p:cNvPr>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1"/>
                </a:solidFill>
              </a:defRPr>
            </a:lvl1pPr>
          </a:lstStyle>
          <a:p>
            <a:pPr lvl="0"/>
            <a:r>
              <a:rPr lang="en-US" dirty="0"/>
              <a:t>Click to edit Environmental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4" name="Freeform 13"/>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143403"/>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vironmental border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1"/>
                </a:solidFill>
              </a:defRPr>
            </a:lvl1pPr>
          </a:lstStyle>
          <a:p>
            <a:pPr lvl="0"/>
            <a:r>
              <a:rPr lang="en-US" dirty="0"/>
              <a:t>Click to edit Environmental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4" name="Freeform 13"/>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ucation bor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D0B599-0A1F-3D4D-A28B-A39A8400A362}"/>
              </a:ext>
            </a:extLst>
          </p:cNvPr>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3"/>
                </a:solidFill>
              </a:defRPr>
            </a:lvl1pPr>
          </a:lstStyle>
          <a:p>
            <a:pPr lvl="0"/>
            <a:r>
              <a:rPr lang="en-US" dirty="0"/>
              <a:t>Click to edit Educational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22" name="Freeform 21"/>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37111"/>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ucation border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3"/>
                </a:solidFill>
              </a:defRPr>
            </a:lvl1pPr>
          </a:lstStyle>
          <a:p>
            <a:pPr lvl="0"/>
            <a:r>
              <a:rPr lang="en-US" dirty="0"/>
              <a:t>Click to edit Educational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22" name="Freeform 21"/>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earch bor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473F84-9360-6E41-B434-18316E7CB9E5}"/>
              </a:ext>
            </a:extLst>
          </p:cNvPr>
          <p:cNvPicPr>
            <a:picLocks noChangeAspect="1"/>
          </p:cNvPicPr>
          <p:nvPr userDrawn="1"/>
        </p:nvPicPr>
        <p:blipFill>
          <a:blip r:embed="rId2"/>
          <a:srcRect/>
          <a:stretch/>
        </p:blipFill>
        <p:spPr>
          <a:xfrm>
            <a:off x="5295088" y="136187"/>
            <a:ext cx="1306748" cy="1306748"/>
          </a:xfrm>
          <a:prstGeom prst="rect">
            <a:avLst/>
          </a:prstGeom>
        </p:spPr>
      </p:pic>
      <p:sp>
        <p:nvSpPr>
          <p:cNvPr id="21" name="TextBox 20"/>
          <p:cNvSpPr txBox="1"/>
          <p:nvPr userDrawn="1"/>
        </p:nvSpPr>
        <p:spPr>
          <a:xfrm>
            <a:off x="350197" y="9494194"/>
            <a:ext cx="3472774" cy="369332"/>
          </a:xfrm>
          <a:prstGeom prst="rect">
            <a:avLst/>
          </a:prstGeom>
          <a:noFill/>
        </p:spPr>
        <p:txBody>
          <a:bodyPr wrap="square" rtlCol="0">
            <a:spAutoFit/>
          </a:bodyPr>
          <a:lstStyle/>
          <a:p>
            <a:pPr rtl="0"/>
            <a:r>
              <a:rPr lang="en-GB" sz="900" b="1" i="0" u="none" strike="noStrike" kern="1200" baseline="0" dirty="0">
                <a:solidFill>
                  <a:schemeClr val="bg1"/>
                </a:solidFill>
                <a:latin typeface="+mn-lt"/>
                <a:ea typeface="+mn-ea"/>
                <a:cs typeface="+mn-cs"/>
              </a:rPr>
              <a:t>www.thames21.org.uk </a:t>
            </a:r>
            <a:endParaRPr lang="en-GB" sz="900" b="0" i="0" u="none" strike="noStrike" kern="1200" baseline="0" dirty="0">
              <a:solidFill>
                <a:schemeClr val="bg1"/>
              </a:solidFill>
              <a:latin typeface="+mn-lt"/>
              <a:ea typeface="+mn-ea"/>
              <a:cs typeface="+mn-cs"/>
            </a:endParaRPr>
          </a:p>
          <a:p>
            <a:pPr rtl="0"/>
            <a:r>
              <a:rPr lang="en-GB" sz="900" b="0" i="0" u="none" strike="noStrike" kern="1200" baseline="0" dirty="0">
                <a:solidFill>
                  <a:schemeClr val="bg1"/>
                </a:solidFill>
                <a:latin typeface="+mn-lt"/>
                <a:ea typeface="+mn-ea"/>
                <a:cs typeface="+mn-cs"/>
              </a:rPr>
              <a:t>Registered Charity Number: 1103997</a:t>
            </a:r>
            <a:endParaRPr lang="en-US" sz="900" baseline="0"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5"/>
                </a:solidFill>
              </a:defRPr>
            </a:lvl1pPr>
          </a:lstStyle>
          <a:p>
            <a:pPr lvl="0"/>
            <a:r>
              <a:rPr lang="en-US" dirty="0"/>
              <a:t>Click to edit Research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4" name="Freeform 13"/>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618551"/>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earch border no logo">
    <p:spTree>
      <p:nvGrpSpPr>
        <p:cNvPr id="1" name=""/>
        <p:cNvGrpSpPr/>
        <p:nvPr/>
      </p:nvGrpSpPr>
      <p:grpSpPr>
        <a:xfrm>
          <a:off x="0" y="0"/>
          <a:ext cx="0" cy="0"/>
          <a:chOff x="0" y="0"/>
          <a:chExt cx="0" cy="0"/>
        </a:xfrm>
      </p:grpSpPr>
      <p:sp>
        <p:nvSpPr>
          <p:cNvPr id="21" name="TextBox 20"/>
          <p:cNvSpPr txBox="1"/>
          <p:nvPr userDrawn="1"/>
        </p:nvSpPr>
        <p:spPr>
          <a:xfrm>
            <a:off x="350197" y="9494194"/>
            <a:ext cx="3472774" cy="369332"/>
          </a:xfrm>
          <a:prstGeom prst="rect">
            <a:avLst/>
          </a:prstGeom>
          <a:noFill/>
        </p:spPr>
        <p:txBody>
          <a:bodyPr wrap="square" rtlCol="0">
            <a:spAutoFit/>
          </a:bodyPr>
          <a:lstStyle/>
          <a:p>
            <a:pPr rtl="0"/>
            <a:r>
              <a:rPr lang="en-GB" sz="900" b="1" i="0" u="none" strike="noStrike" kern="1200" baseline="0" dirty="0">
                <a:solidFill>
                  <a:schemeClr val="bg1"/>
                </a:solidFill>
                <a:latin typeface="+mn-lt"/>
                <a:ea typeface="+mn-ea"/>
                <a:cs typeface="+mn-cs"/>
              </a:rPr>
              <a:t>www.thames21.org.uk </a:t>
            </a:r>
            <a:endParaRPr lang="en-GB" sz="900" b="0" i="0" u="none" strike="noStrike" kern="1200" baseline="0" dirty="0">
              <a:solidFill>
                <a:schemeClr val="bg1"/>
              </a:solidFill>
              <a:latin typeface="+mn-lt"/>
              <a:ea typeface="+mn-ea"/>
              <a:cs typeface="+mn-cs"/>
            </a:endParaRPr>
          </a:p>
          <a:p>
            <a:pPr rtl="0"/>
            <a:r>
              <a:rPr lang="en-GB" sz="900" b="0" i="0" u="none" strike="noStrike" kern="1200" baseline="0" dirty="0">
                <a:solidFill>
                  <a:schemeClr val="bg1"/>
                </a:solidFill>
                <a:latin typeface="+mn-lt"/>
                <a:ea typeface="+mn-ea"/>
                <a:cs typeface="+mn-cs"/>
              </a:rPr>
              <a:t>Registered Charity Number: 1103997</a:t>
            </a:r>
            <a:endParaRPr lang="en-US" sz="900" baseline="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5"/>
                </a:solidFill>
              </a:defRPr>
            </a:lvl1pPr>
          </a:lstStyle>
          <a:p>
            <a:pPr lvl="0"/>
            <a:r>
              <a:rPr lang="en-US" dirty="0"/>
              <a:t>Click to edit Research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4" name="Freeform 13"/>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vocacy bor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D232F3-796D-B24C-929F-B1056C74B272}"/>
              </a:ext>
            </a:extLst>
          </p:cNvPr>
          <p:cNvPicPr>
            <a:picLocks noChangeAspect="1"/>
          </p:cNvPicPr>
          <p:nvPr userDrawn="1"/>
        </p:nvPicPr>
        <p:blipFill>
          <a:blip r:embed="rId2"/>
          <a:srcRect/>
          <a:stretch/>
        </p:blipFill>
        <p:spPr>
          <a:xfrm>
            <a:off x="5295088" y="136187"/>
            <a:ext cx="1306748" cy="1306748"/>
          </a:xfrm>
          <a:prstGeom prst="rect">
            <a:avLst/>
          </a:prstGeom>
        </p:spPr>
      </p:pic>
      <p:sp>
        <p:nvSpPr>
          <p:cNvPr id="21" name="TextBox 20"/>
          <p:cNvSpPr txBox="1"/>
          <p:nvPr userDrawn="1"/>
        </p:nvSpPr>
        <p:spPr>
          <a:xfrm>
            <a:off x="350197" y="9494194"/>
            <a:ext cx="3472774" cy="369332"/>
          </a:xfrm>
          <a:prstGeom prst="rect">
            <a:avLst/>
          </a:prstGeom>
          <a:noFill/>
        </p:spPr>
        <p:txBody>
          <a:bodyPr wrap="square" rtlCol="0">
            <a:spAutoFit/>
          </a:bodyPr>
          <a:lstStyle/>
          <a:p>
            <a:pPr rtl="0"/>
            <a:r>
              <a:rPr lang="en-GB" sz="900" b="1" i="0" u="none" strike="noStrike" kern="1200" baseline="0" dirty="0">
                <a:solidFill>
                  <a:schemeClr val="bg1"/>
                </a:solidFill>
                <a:latin typeface="+mn-lt"/>
                <a:ea typeface="+mn-ea"/>
                <a:cs typeface="+mn-cs"/>
              </a:rPr>
              <a:t>www.thames21.org.uk </a:t>
            </a:r>
            <a:endParaRPr lang="en-GB" sz="900" b="0" i="0" u="none" strike="noStrike" kern="1200" baseline="0" dirty="0">
              <a:solidFill>
                <a:schemeClr val="bg1"/>
              </a:solidFill>
              <a:latin typeface="+mn-lt"/>
              <a:ea typeface="+mn-ea"/>
              <a:cs typeface="+mn-cs"/>
            </a:endParaRPr>
          </a:p>
          <a:p>
            <a:pPr rtl="0"/>
            <a:r>
              <a:rPr lang="en-GB" sz="900" b="0" i="0" u="none" strike="noStrike" kern="1200" baseline="0" dirty="0">
                <a:solidFill>
                  <a:schemeClr val="bg1"/>
                </a:solidFill>
                <a:latin typeface="+mn-lt"/>
                <a:ea typeface="+mn-ea"/>
                <a:cs typeface="+mn-cs"/>
              </a:rPr>
              <a:t>Registered Charity Number: 1103997</a:t>
            </a:r>
            <a:endParaRPr lang="en-US" sz="900" baseline="0"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6"/>
                </a:solidFill>
              </a:defRPr>
            </a:lvl1pPr>
          </a:lstStyle>
          <a:p>
            <a:pPr lvl="0"/>
            <a:r>
              <a:rPr lang="en-US" dirty="0"/>
              <a:t>Click to edit Advocacy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4" name="Freeform 13"/>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rgbClr val="008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252665"/>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baseline="0">
                <a:solidFill>
                  <a:schemeClr val="accent4"/>
                </a:solidFill>
              </a:defRPr>
            </a:lvl1pPr>
          </a:lstStyle>
          <a:p>
            <a:pPr lvl="0"/>
            <a:r>
              <a:rPr lang="en-US" dirty="0"/>
              <a:t>Click to edit Generic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dvocacy border no logo">
    <p:spTree>
      <p:nvGrpSpPr>
        <p:cNvPr id="1" name=""/>
        <p:cNvGrpSpPr/>
        <p:nvPr/>
      </p:nvGrpSpPr>
      <p:grpSpPr>
        <a:xfrm>
          <a:off x="0" y="0"/>
          <a:ext cx="0" cy="0"/>
          <a:chOff x="0" y="0"/>
          <a:chExt cx="0" cy="0"/>
        </a:xfrm>
      </p:grpSpPr>
      <p:sp>
        <p:nvSpPr>
          <p:cNvPr id="21" name="TextBox 20"/>
          <p:cNvSpPr txBox="1"/>
          <p:nvPr userDrawn="1"/>
        </p:nvSpPr>
        <p:spPr>
          <a:xfrm>
            <a:off x="350197" y="9494194"/>
            <a:ext cx="3472774" cy="369332"/>
          </a:xfrm>
          <a:prstGeom prst="rect">
            <a:avLst/>
          </a:prstGeom>
          <a:noFill/>
        </p:spPr>
        <p:txBody>
          <a:bodyPr wrap="square" rtlCol="0">
            <a:spAutoFit/>
          </a:bodyPr>
          <a:lstStyle/>
          <a:p>
            <a:pPr rtl="0"/>
            <a:r>
              <a:rPr lang="en-GB" sz="900" b="1" i="0" u="none" strike="noStrike" kern="1200" baseline="0" dirty="0">
                <a:solidFill>
                  <a:schemeClr val="bg1"/>
                </a:solidFill>
                <a:latin typeface="+mn-lt"/>
                <a:ea typeface="+mn-ea"/>
                <a:cs typeface="+mn-cs"/>
              </a:rPr>
              <a:t>www.thames21.org.uk </a:t>
            </a:r>
            <a:endParaRPr lang="en-GB" sz="900" b="0" i="0" u="none" strike="noStrike" kern="1200" baseline="0" dirty="0">
              <a:solidFill>
                <a:schemeClr val="bg1"/>
              </a:solidFill>
              <a:latin typeface="+mn-lt"/>
              <a:ea typeface="+mn-ea"/>
              <a:cs typeface="+mn-cs"/>
            </a:endParaRPr>
          </a:p>
          <a:p>
            <a:pPr rtl="0"/>
            <a:r>
              <a:rPr lang="en-GB" sz="900" b="0" i="0" u="none" strike="noStrike" kern="1200" baseline="0" dirty="0">
                <a:solidFill>
                  <a:schemeClr val="bg1"/>
                </a:solidFill>
                <a:latin typeface="+mn-lt"/>
                <a:ea typeface="+mn-ea"/>
                <a:cs typeface="+mn-cs"/>
              </a:rPr>
              <a:t>Registered Charity Number: 1103997</a:t>
            </a:r>
            <a:endParaRPr lang="en-US" sz="900" baseline="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6"/>
                </a:solidFill>
              </a:defRPr>
            </a:lvl1pPr>
          </a:lstStyle>
          <a:p>
            <a:pPr lvl="0"/>
            <a:r>
              <a:rPr lang="en-US" dirty="0"/>
              <a:t>Click to edit Advocacy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4" name="Freeform 13"/>
          <p:cNvSpPr/>
          <p:nvPr userDrawn="1"/>
        </p:nvSpPr>
        <p:spPr>
          <a:xfrm>
            <a:off x="0" y="0"/>
            <a:ext cx="6858000" cy="9906000"/>
          </a:xfrm>
          <a:custGeom>
            <a:avLst/>
            <a:gdLst>
              <a:gd name="connsiteX0" fmla="*/ 377749 w 6858000"/>
              <a:gd name="connsiteY0" fmla="*/ 127271 h 9906000"/>
              <a:gd name="connsiteX1" fmla="*/ 136188 w 6858000"/>
              <a:gd name="connsiteY1" fmla="*/ 368832 h 9906000"/>
              <a:gd name="connsiteX2" fmla="*/ 136188 w 6858000"/>
              <a:gd name="connsiteY2" fmla="*/ 9537169 h 9906000"/>
              <a:gd name="connsiteX3" fmla="*/ 377749 w 6858000"/>
              <a:gd name="connsiteY3" fmla="*/ 9778730 h 9906000"/>
              <a:gd name="connsiteX4" fmla="*/ 6480252 w 6858000"/>
              <a:gd name="connsiteY4" fmla="*/ 9778730 h 9906000"/>
              <a:gd name="connsiteX5" fmla="*/ 6721813 w 6858000"/>
              <a:gd name="connsiteY5" fmla="*/ 9537169 h 9906000"/>
              <a:gd name="connsiteX6" fmla="*/ 6721813 w 6858000"/>
              <a:gd name="connsiteY6" fmla="*/ 368832 h 9906000"/>
              <a:gd name="connsiteX7" fmla="*/ 6480252 w 6858000"/>
              <a:gd name="connsiteY7" fmla="*/ 127271 h 9906000"/>
              <a:gd name="connsiteX8" fmla="*/ 0 w 6858000"/>
              <a:gd name="connsiteY8" fmla="*/ 0 h 9906000"/>
              <a:gd name="connsiteX9" fmla="*/ 6858000 w 6858000"/>
              <a:gd name="connsiteY9" fmla="*/ 0 h 9906000"/>
              <a:gd name="connsiteX10" fmla="*/ 6858000 w 6858000"/>
              <a:gd name="connsiteY10" fmla="*/ 9906000 h 9906000"/>
              <a:gd name="connsiteX11" fmla="*/ 0 w 6858000"/>
              <a:gd name="connsiteY11" fmla="*/ 9906000 h 990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9906000">
                <a:moveTo>
                  <a:pt x="377749" y="127271"/>
                </a:moveTo>
                <a:cubicBezTo>
                  <a:pt x="244339" y="127271"/>
                  <a:pt x="136188" y="235422"/>
                  <a:pt x="136188" y="368832"/>
                </a:cubicBezTo>
                <a:lnTo>
                  <a:pt x="136188" y="9537169"/>
                </a:lnTo>
                <a:cubicBezTo>
                  <a:pt x="136188" y="9670579"/>
                  <a:pt x="244339" y="9778730"/>
                  <a:pt x="377749" y="9778730"/>
                </a:cubicBezTo>
                <a:lnTo>
                  <a:pt x="6480252" y="9778730"/>
                </a:lnTo>
                <a:cubicBezTo>
                  <a:pt x="6613662" y="9778730"/>
                  <a:pt x="6721813" y="9670579"/>
                  <a:pt x="6721813" y="9537169"/>
                </a:cubicBezTo>
                <a:lnTo>
                  <a:pt x="6721813" y="368832"/>
                </a:lnTo>
                <a:cubicBezTo>
                  <a:pt x="6721813" y="235422"/>
                  <a:pt x="6613662" y="127271"/>
                  <a:pt x="6480252" y="127271"/>
                </a:cubicBezTo>
                <a:close/>
                <a:moveTo>
                  <a:pt x="0" y="0"/>
                </a:moveTo>
                <a:lnTo>
                  <a:pt x="6858000" y="0"/>
                </a:lnTo>
                <a:lnTo>
                  <a:pt x="6858000" y="9906000"/>
                </a:lnTo>
                <a:lnTo>
                  <a:pt x="0" y="9906000"/>
                </a:lnTo>
                <a:close/>
              </a:path>
            </a:pathLst>
          </a:custGeom>
          <a:solidFill>
            <a:srgbClr val="008F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5171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vironment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2A56B6-7F0F-BC45-B677-BFFB3B62A93D}"/>
              </a:ext>
            </a:extLst>
          </p:cNvPr>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1"/>
                </a:solidFill>
              </a:defRPr>
            </a:lvl1pPr>
          </a:lstStyle>
          <a:p>
            <a:pPr lvl="0"/>
            <a:r>
              <a:rPr lang="en-US" dirty="0"/>
              <a:t>Click to edit Environmental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extLst>
      <p:ext uri="{BB962C8B-B14F-4D97-AF65-F5344CB8AC3E}">
        <p14:creationId xmlns:p14="http://schemas.microsoft.com/office/powerpoint/2010/main" val="791598581"/>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vironmental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1"/>
                </a:solidFill>
              </a:defRPr>
            </a:lvl1pPr>
          </a:lstStyle>
          <a:p>
            <a:pPr lvl="0"/>
            <a:r>
              <a:rPr lang="en-US" dirty="0"/>
              <a:t>Click to edit Environmental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cati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8F0967-8150-B042-A40D-CFE25F482D0B}"/>
              </a:ext>
            </a:extLst>
          </p:cNvPr>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3"/>
                </a:solidFill>
              </a:defRPr>
            </a:lvl1pPr>
          </a:lstStyle>
          <a:p>
            <a:pPr lvl="0"/>
            <a:r>
              <a:rPr lang="en-US" dirty="0"/>
              <a:t>Click to edit Educational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 y="0"/>
            <a:ext cx="6857984" cy="821299"/>
          </a:xfrm>
          <a:prstGeom prst="rect">
            <a:avLst/>
          </a:prstGeom>
        </p:spPr>
      </p:pic>
    </p:spTree>
    <p:extLst>
      <p:ext uri="{BB962C8B-B14F-4D97-AF65-F5344CB8AC3E}">
        <p14:creationId xmlns:p14="http://schemas.microsoft.com/office/powerpoint/2010/main" val="1994859130"/>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cation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6857993"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3"/>
                </a:solidFill>
              </a:defRPr>
            </a:lvl1pPr>
          </a:lstStyle>
          <a:p>
            <a:pPr lvl="0"/>
            <a:r>
              <a:rPr lang="en-US" dirty="0"/>
              <a:t>Click to edit Educational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 y="0"/>
            <a:ext cx="6857984" cy="821299"/>
          </a:xfrm>
          <a:prstGeom prst="rect">
            <a:avLst/>
          </a:prstGeom>
        </p:spPr>
      </p:pic>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earch">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A0B3C62-162C-2A43-B662-A147D0081DDB}"/>
              </a:ext>
            </a:extLst>
          </p:cNvPr>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5"/>
                </a:solidFill>
              </a:defRPr>
            </a:lvl1pPr>
          </a:lstStyle>
          <a:p>
            <a:pPr lvl="0"/>
            <a:r>
              <a:rPr lang="en-US" dirty="0"/>
              <a:t>Click to edit Research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extLst>
      <p:ext uri="{BB962C8B-B14F-4D97-AF65-F5344CB8AC3E}">
        <p14:creationId xmlns:p14="http://schemas.microsoft.com/office/powerpoint/2010/main" val="1325858391"/>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earch no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100138"/>
            <a:ext cx="6042431" cy="430887"/>
          </a:xfrm>
        </p:spPr>
        <p:txBody>
          <a:bodyPr wrap="square" lIns="0" tIns="0" rIns="0" bIns="0">
            <a:spAutoFit/>
          </a:bodyPr>
          <a:lstStyle>
            <a:lvl1pPr marL="0" indent="0">
              <a:buNone/>
              <a:defRPr sz="2800" b="1">
                <a:solidFill>
                  <a:schemeClr val="accent5"/>
                </a:solidFill>
              </a:defRPr>
            </a:lvl1pPr>
          </a:lstStyle>
          <a:p>
            <a:pPr lvl="0"/>
            <a:r>
              <a:rPr lang="en-US" dirty="0"/>
              <a:t>Click to edit Research title</a:t>
            </a:r>
          </a:p>
        </p:txBody>
      </p:sp>
      <p:sp>
        <p:nvSpPr>
          <p:cNvPr id="15" name="Content Placeholder 14"/>
          <p:cNvSpPr>
            <a:spLocks noGrp="1"/>
          </p:cNvSpPr>
          <p:nvPr>
            <p:ph sz="quarter" idx="11"/>
          </p:nvPr>
        </p:nvSpPr>
        <p:spPr>
          <a:xfrm>
            <a:off x="441325" y="1732842"/>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cSld>
  <p:clrMapOvr>
    <a:masterClrMapping/>
  </p:clrMapOvr>
  <p:extLst>
    <p:ext uri="{DCECCB84-F9BA-43D5-87BE-67443E8EF086}">
      <p15:sldGuideLst xmlns:p15="http://schemas.microsoft.com/office/powerpoint/2012/main">
        <p15:guide id="2" pos="278">
          <p15:clr>
            <a:srgbClr val="FBAE40"/>
          </p15:clr>
        </p15:guide>
        <p15:guide id="3" pos="4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ocac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3FC4C87-7A1A-424D-BB08-4A788D3CA3C7}"/>
              </a:ext>
            </a:extLst>
          </p:cNvPr>
          <p:cNvPicPr>
            <a:picLocks noChangeAspect="1"/>
          </p:cNvPicPr>
          <p:nvPr userDrawn="1"/>
        </p:nvPicPr>
        <p:blipFill>
          <a:blip r:embed="rId2"/>
          <a:srcRect/>
          <a:stretch/>
        </p:blipFill>
        <p:spPr>
          <a:xfrm>
            <a:off x="5295088" y="136187"/>
            <a:ext cx="1306748" cy="130674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6857984" cy="821299"/>
          </a:xfrm>
          <a:prstGeom prst="rect">
            <a:avLst/>
          </a:prstGeom>
        </p:spPr>
      </p:pic>
      <p:sp>
        <p:nvSpPr>
          <p:cNvPr id="11" name="Text Placeholder 10"/>
          <p:cNvSpPr>
            <a:spLocks noGrp="1"/>
          </p:cNvSpPr>
          <p:nvPr>
            <p:ph type="body" sz="quarter" idx="10" hasCustomPrompt="1"/>
          </p:nvPr>
        </p:nvSpPr>
        <p:spPr>
          <a:xfrm>
            <a:off x="447269" y="1662821"/>
            <a:ext cx="6042431" cy="430887"/>
          </a:xfrm>
        </p:spPr>
        <p:txBody>
          <a:bodyPr wrap="square" lIns="0" tIns="0" rIns="0" bIns="0">
            <a:spAutoFit/>
          </a:bodyPr>
          <a:lstStyle>
            <a:lvl1pPr marL="0" indent="0">
              <a:buNone/>
              <a:defRPr sz="2800" b="1">
                <a:solidFill>
                  <a:schemeClr val="accent6"/>
                </a:solidFill>
              </a:defRPr>
            </a:lvl1pPr>
          </a:lstStyle>
          <a:p>
            <a:pPr lvl="0"/>
            <a:r>
              <a:rPr lang="en-US" dirty="0"/>
              <a:t>Click to edit Advocacy title</a:t>
            </a:r>
          </a:p>
        </p:txBody>
      </p:sp>
      <p:sp>
        <p:nvSpPr>
          <p:cNvPr id="15" name="Content Placeholder 14"/>
          <p:cNvSpPr>
            <a:spLocks noGrp="1"/>
          </p:cNvSpPr>
          <p:nvPr>
            <p:ph sz="quarter" idx="11"/>
          </p:nvPr>
        </p:nvSpPr>
        <p:spPr>
          <a:xfrm>
            <a:off x="441325" y="2295525"/>
            <a:ext cx="6048375" cy="184666"/>
          </a:xfrm>
        </p:spPr>
        <p:txBody>
          <a:bodyPr>
            <a:spAutoFit/>
          </a:bodyPr>
          <a:lstStyle>
            <a:lvl1pPr marL="0" indent="0">
              <a:buNone/>
              <a:defRPr/>
            </a:lvl1pPr>
          </a:lstStyle>
          <a:p>
            <a:pPr lvl="0"/>
            <a:r>
              <a:rPr lang="en-US"/>
              <a:t>Click to edit Master text styles</a:t>
            </a:r>
          </a:p>
        </p:txBody>
      </p:sp>
      <p:sp>
        <p:nvSpPr>
          <p:cNvPr id="17" name="Picture Placeholder 16"/>
          <p:cNvSpPr>
            <a:spLocks noGrp="1"/>
          </p:cNvSpPr>
          <p:nvPr>
            <p:ph type="pic" sz="quarter" idx="12"/>
          </p:nvPr>
        </p:nvSpPr>
        <p:spPr>
          <a:xfrm>
            <a:off x="441325" y="7246938"/>
            <a:ext cx="2827338" cy="1925637"/>
          </a:xfrm>
        </p:spPr>
        <p:txBody>
          <a:bodyPr/>
          <a:lstStyle>
            <a:lvl1pPr marL="0" indent="0">
              <a:buNone/>
              <a:defRPr/>
            </a:lvl1pPr>
          </a:lstStyle>
          <a:p>
            <a:r>
              <a:rPr lang="en-US"/>
              <a:t>Click icon to add picture</a:t>
            </a:r>
          </a:p>
        </p:txBody>
      </p:sp>
      <p:sp>
        <p:nvSpPr>
          <p:cNvPr id="20" name="Vertical Text Placeholder 19"/>
          <p:cNvSpPr>
            <a:spLocks noGrp="1"/>
          </p:cNvSpPr>
          <p:nvPr>
            <p:ph type="body" orient="vert" sz="quarter" idx="14" hasCustomPrompt="1"/>
          </p:nvPr>
        </p:nvSpPr>
        <p:spPr>
          <a:xfrm rot="10800000">
            <a:off x="3268494"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
        <p:nvSpPr>
          <p:cNvPr id="10" name="Picture Placeholder 16"/>
          <p:cNvSpPr>
            <a:spLocks noGrp="1"/>
          </p:cNvSpPr>
          <p:nvPr>
            <p:ph type="pic" sz="quarter" idx="13"/>
          </p:nvPr>
        </p:nvSpPr>
        <p:spPr>
          <a:xfrm>
            <a:off x="3594269" y="7246938"/>
            <a:ext cx="2827338" cy="1925637"/>
          </a:xfrm>
        </p:spPr>
        <p:txBody>
          <a:bodyPr/>
          <a:lstStyle>
            <a:lvl1pPr marL="0" indent="0">
              <a:buNone/>
              <a:defRPr/>
            </a:lvl1pPr>
          </a:lstStyle>
          <a:p>
            <a:r>
              <a:rPr lang="en-US"/>
              <a:t>Click icon to add picture</a:t>
            </a:r>
          </a:p>
        </p:txBody>
      </p:sp>
      <p:sp>
        <p:nvSpPr>
          <p:cNvPr id="12" name="Vertical Text Placeholder 19"/>
          <p:cNvSpPr>
            <a:spLocks noGrp="1"/>
          </p:cNvSpPr>
          <p:nvPr>
            <p:ph type="body" orient="vert" sz="quarter" idx="15" hasCustomPrompt="1"/>
          </p:nvPr>
        </p:nvSpPr>
        <p:spPr>
          <a:xfrm rot="10800000">
            <a:off x="6421607" y="7246532"/>
            <a:ext cx="155641" cy="1926651"/>
          </a:xfrm>
        </p:spPr>
        <p:txBody>
          <a:bodyPr vert="eaVert"/>
          <a:lstStyle>
            <a:lvl1pPr marL="0" indent="0" algn="r">
              <a:buNone/>
              <a:defRPr sz="800"/>
            </a:lvl1pPr>
            <a:lvl2pPr marL="457200" indent="0">
              <a:buNone/>
              <a:defRPr sz="900"/>
            </a:lvl2pPr>
            <a:lvl3pPr marL="914400" indent="0">
              <a:buNone/>
              <a:defRPr sz="900"/>
            </a:lvl3pPr>
            <a:lvl4pPr marL="1371600" indent="0">
              <a:buNone/>
              <a:defRPr sz="900"/>
            </a:lvl4pPr>
            <a:lvl5pPr marL="1828800" indent="0">
              <a:buNone/>
              <a:defRPr sz="900"/>
            </a:lvl5pPr>
          </a:lstStyle>
          <a:p>
            <a:pPr lvl="0"/>
            <a:r>
              <a:rPr lang="en-US" dirty="0"/>
              <a:t>Click to add caption</a:t>
            </a:r>
          </a:p>
        </p:txBody>
      </p:sp>
    </p:spTree>
    <p:extLst>
      <p:ext uri="{BB962C8B-B14F-4D97-AF65-F5344CB8AC3E}">
        <p14:creationId xmlns:p14="http://schemas.microsoft.com/office/powerpoint/2010/main" val="307513799"/>
      </p:ext>
    </p:extLst>
  </p:cSld>
  <p:clrMapOvr>
    <a:masterClrMapping/>
  </p:clrMapOvr>
  <p:extLst>
    <p:ext uri="{DCECCB84-F9BA-43D5-87BE-67443E8EF086}">
      <p15:sldGuideLst xmlns:p15="http://schemas.microsoft.com/office/powerpoint/2012/main">
        <p15:guide id="2" pos="278">
          <p15:clr>
            <a:srgbClr val="FBAE40"/>
          </p15:clr>
        </p15:guide>
        <p15:guide id="3" pos="40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42900" y="2311401"/>
            <a:ext cx="6172200" cy="653750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9502200"/>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1" r:id="rId3"/>
    <p:sldLayoutId id="2147483668" r:id="rId4"/>
    <p:sldLayoutId id="2147483655" r:id="rId5"/>
    <p:sldLayoutId id="2147483669" r:id="rId6"/>
    <p:sldLayoutId id="2147483656" r:id="rId7"/>
    <p:sldLayoutId id="2147483670" r:id="rId8"/>
    <p:sldLayoutId id="2147483657" r:id="rId9"/>
    <p:sldLayoutId id="2147483664" r:id="rId10"/>
    <p:sldLayoutId id="2147483663" r:id="rId11"/>
    <p:sldLayoutId id="2147483671" r:id="rId12"/>
    <p:sldLayoutId id="2147483658" r:id="rId13"/>
    <p:sldLayoutId id="2147483672" r:id="rId14"/>
    <p:sldLayoutId id="2147483659" r:id="rId15"/>
    <p:sldLayoutId id="2147483673" r:id="rId16"/>
    <p:sldLayoutId id="2147483660" r:id="rId17"/>
    <p:sldLayoutId id="2147483674" r:id="rId18"/>
    <p:sldLayoutId id="2147483661" r:id="rId19"/>
    <p:sldLayoutId id="2147483675" r:id="rId20"/>
    <p:sldLayoutId id="2147483650" r:id="rId2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charset="0"/>
        <a:buNone/>
        <a:defRPr sz="1200" kern="1200">
          <a:solidFill>
            <a:schemeClr val="tx1"/>
          </a:solidFill>
          <a:latin typeface="+mn-lt"/>
          <a:ea typeface="+mn-ea"/>
          <a:cs typeface="+mn-cs"/>
        </a:defRPr>
      </a:lvl1pPr>
      <a:lvl2pPr marL="457200" indent="0" algn="l" defTabSz="457200" rtl="0" eaLnBrk="1" latinLnBrk="0" hangingPunct="1">
        <a:spcBef>
          <a:spcPct val="20000"/>
        </a:spcBef>
        <a:buFont typeface="Arial" charset="0"/>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charset="0"/>
        <a:buNone/>
        <a:defRPr sz="1200" kern="1200">
          <a:solidFill>
            <a:schemeClr val="tx1"/>
          </a:solidFill>
          <a:latin typeface="+mn-lt"/>
          <a:ea typeface="+mn-ea"/>
          <a:cs typeface="+mn-cs"/>
        </a:defRPr>
      </a:lvl3pPr>
      <a:lvl4pPr marL="1371600" indent="0" algn="l" defTabSz="457200" rtl="0" eaLnBrk="1" latinLnBrk="0" hangingPunct="1">
        <a:spcBef>
          <a:spcPct val="20000"/>
        </a:spcBef>
        <a:buFont typeface="Arial" charset="0"/>
        <a:buNone/>
        <a:defRPr sz="1200" kern="1200">
          <a:solidFill>
            <a:schemeClr val="tx1"/>
          </a:solidFill>
          <a:latin typeface="+mn-lt"/>
          <a:ea typeface="+mn-ea"/>
          <a:cs typeface="+mn-cs"/>
        </a:defRPr>
      </a:lvl4pPr>
      <a:lvl5pPr marL="1828800" indent="0" algn="l" defTabSz="457200" rtl="0" eaLnBrk="1" latinLnBrk="0" hangingPunct="1">
        <a:spcBef>
          <a:spcPct val="20000"/>
        </a:spcBef>
        <a:buFont typeface="Arial" charset="0"/>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 Id="rId9" Type="http://schemas.openxmlformats.org/officeDocument/2006/relationships/hyperlink" Target="mailto:Vicky.Duxbury@harrow.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3014" y="820335"/>
            <a:ext cx="6042431" cy="430887"/>
          </a:xfrm>
        </p:spPr>
        <p:txBody>
          <a:bodyPr/>
          <a:lstStyle/>
          <a:p>
            <a:r>
              <a:rPr lang="en-US" dirty="0"/>
              <a:t>Headstone Manor Park – February </a:t>
            </a:r>
          </a:p>
        </p:txBody>
      </p:sp>
      <p:sp>
        <p:nvSpPr>
          <p:cNvPr id="8" name="TextBox 7"/>
          <p:cNvSpPr txBox="1"/>
          <p:nvPr/>
        </p:nvSpPr>
        <p:spPr>
          <a:xfrm>
            <a:off x="613478" y="9609610"/>
            <a:ext cx="5095862" cy="230832"/>
          </a:xfrm>
          <a:prstGeom prst="rect">
            <a:avLst/>
          </a:prstGeom>
          <a:noFill/>
        </p:spPr>
        <p:txBody>
          <a:bodyPr wrap="square" rtlCol="0">
            <a:spAutoFit/>
          </a:bodyPr>
          <a:lstStyle/>
          <a:p>
            <a:pPr rtl="0"/>
            <a:r>
              <a:rPr lang="en-GB" sz="900" b="1" i="0" u="none" strike="noStrike" kern="1200" baseline="0" dirty="0">
                <a:solidFill>
                  <a:schemeClr val="tx1"/>
                </a:solidFill>
                <a:latin typeface="+mn-lt"/>
                <a:ea typeface="+mn-ea"/>
                <a:cs typeface="+mn-cs"/>
              </a:rPr>
              <a:t>www.thames21.org.uk  </a:t>
            </a:r>
            <a:r>
              <a:rPr lang="en-GB" sz="900" b="0" i="0" u="none" strike="noStrike" kern="1200" baseline="0" dirty="0">
                <a:solidFill>
                  <a:schemeClr val="tx1"/>
                </a:solidFill>
                <a:latin typeface="+mn-lt"/>
                <a:ea typeface="+mn-ea"/>
                <a:cs typeface="+mn-cs"/>
              </a:rPr>
              <a:t>Registered Charity Number: 1103997</a:t>
            </a:r>
            <a:endParaRPr lang="en-US" sz="900" baseline="0" dirty="0">
              <a:solidFill>
                <a:schemeClr val="tx1"/>
              </a:solidFill>
            </a:endParaRPr>
          </a:p>
        </p:txBody>
      </p:sp>
      <p:grpSp>
        <p:nvGrpSpPr>
          <p:cNvPr id="21" name="Group 20">
            <a:extLst>
              <a:ext uri="{FF2B5EF4-FFF2-40B4-BE49-F238E27FC236}">
                <a16:creationId xmlns:a16="http://schemas.microsoft.com/office/drawing/2014/main" id="{3D444D1B-63F5-413C-A255-534481A0C0AB}"/>
              </a:ext>
            </a:extLst>
          </p:cNvPr>
          <p:cNvGrpSpPr/>
          <p:nvPr/>
        </p:nvGrpSpPr>
        <p:grpSpPr>
          <a:xfrm>
            <a:off x="1502462" y="9014796"/>
            <a:ext cx="5022524" cy="557624"/>
            <a:chOff x="1096762" y="9056732"/>
            <a:chExt cx="4719726" cy="557624"/>
          </a:xfrm>
        </p:grpSpPr>
        <p:pic>
          <p:nvPicPr>
            <p:cNvPr id="22" name="Picture 21">
              <a:extLst>
                <a:ext uri="{FF2B5EF4-FFF2-40B4-BE49-F238E27FC236}">
                  <a16:creationId xmlns:a16="http://schemas.microsoft.com/office/drawing/2014/main" id="{83EF81AF-4124-4A48-8CCC-BB8D9D9F1F0A}"/>
                </a:ext>
              </a:extLst>
            </p:cNvPr>
            <p:cNvPicPr>
              <a:picLocks noChangeAspect="1"/>
            </p:cNvPicPr>
            <p:nvPr/>
          </p:nvPicPr>
          <p:blipFill>
            <a:blip r:embed="rId2"/>
            <a:stretch>
              <a:fillRect/>
            </a:stretch>
          </p:blipFill>
          <p:spPr>
            <a:xfrm>
              <a:off x="1096762" y="9267488"/>
              <a:ext cx="813390" cy="250274"/>
            </a:xfrm>
            <a:prstGeom prst="rect">
              <a:avLst/>
            </a:prstGeom>
          </p:spPr>
        </p:pic>
        <p:pic>
          <p:nvPicPr>
            <p:cNvPr id="23" name="Picture 22">
              <a:extLst>
                <a:ext uri="{FF2B5EF4-FFF2-40B4-BE49-F238E27FC236}">
                  <a16:creationId xmlns:a16="http://schemas.microsoft.com/office/drawing/2014/main" id="{F9EDFFC6-CB50-4DE9-9287-873EA5FF58D2}"/>
                </a:ext>
              </a:extLst>
            </p:cNvPr>
            <p:cNvPicPr>
              <a:picLocks noChangeAspect="1"/>
            </p:cNvPicPr>
            <p:nvPr/>
          </p:nvPicPr>
          <p:blipFill>
            <a:blip r:embed="rId3"/>
            <a:stretch>
              <a:fillRect/>
            </a:stretch>
          </p:blipFill>
          <p:spPr>
            <a:xfrm>
              <a:off x="2104608" y="9132215"/>
              <a:ext cx="1037365" cy="396000"/>
            </a:xfrm>
            <a:prstGeom prst="rect">
              <a:avLst/>
            </a:prstGeom>
          </p:spPr>
        </p:pic>
        <p:pic>
          <p:nvPicPr>
            <p:cNvPr id="24" name="Picture 23">
              <a:extLst>
                <a:ext uri="{FF2B5EF4-FFF2-40B4-BE49-F238E27FC236}">
                  <a16:creationId xmlns:a16="http://schemas.microsoft.com/office/drawing/2014/main" id="{945A430C-065C-4936-A608-446716050DD3}"/>
                </a:ext>
              </a:extLst>
            </p:cNvPr>
            <p:cNvPicPr>
              <a:picLocks noChangeAspect="1"/>
            </p:cNvPicPr>
            <p:nvPr/>
          </p:nvPicPr>
          <p:blipFill>
            <a:blip r:embed="rId4">
              <a:alphaModFix/>
            </a:blip>
            <a:stretch>
              <a:fillRect/>
            </a:stretch>
          </p:blipFill>
          <p:spPr>
            <a:xfrm>
              <a:off x="2997826" y="9056734"/>
              <a:ext cx="1139605" cy="557622"/>
            </a:xfrm>
            <a:prstGeom prst="rect">
              <a:avLst/>
            </a:prstGeom>
          </p:spPr>
        </p:pic>
        <p:pic>
          <p:nvPicPr>
            <p:cNvPr id="25" name="Picture 24">
              <a:extLst>
                <a:ext uri="{FF2B5EF4-FFF2-40B4-BE49-F238E27FC236}">
                  <a16:creationId xmlns:a16="http://schemas.microsoft.com/office/drawing/2014/main" id="{65ECBD95-D059-411F-A2A1-09F4AE4B8E7F}"/>
                </a:ext>
              </a:extLst>
            </p:cNvPr>
            <p:cNvPicPr>
              <a:picLocks noChangeAspect="1"/>
            </p:cNvPicPr>
            <p:nvPr/>
          </p:nvPicPr>
          <p:blipFill>
            <a:blip r:embed="rId5"/>
            <a:stretch>
              <a:fillRect/>
            </a:stretch>
          </p:blipFill>
          <p:spPr>
            <a:xfrm>
              <a:off x="4208190" y="9318347"/>
              <a:ext cx="874985" cy="154409"/>
            </a:xfrm>
            <a:prstGeom prst="rect">
              <a:avLst/>
            </a:prstGeom>
          </p:spPr>
        </p:pic>
        <p:pic>
          <p:nvPicPr>
            <p:cNvPr id="26" name="Picture 25">
              <a:extLst>
                <a:ext uri="{FF2B5EF4-FFF2-40B4-BE49-F238E27FC236}">
                  <a16:creationId xmlns:a16="http://schemas.microsoft.com/office/drawing/2014/main" id="{926A9A1B-34AF-430C-8F0F-B30DD5AE49DB}"/>
                </a:ext>
              </a:extLst>
            </p:cNvPr>
            <p:cNvPicPr>
              <a:picLocks noChangeAspect="1"/>
            </p:cNvPicPr>
            <p:nvPr/>
          </p:nvPicPr>
          <p:blipFill>
            <a:blip r:embed="rId6"/>
            <a:stretch>
              <a:fillRect/>
            </a:stretch>
          </p:blipFill>
          <p:spPr>
            <a:xfrm>
              <a:off x="5275134" y="9056732"/>
              <a:ext cx="541354" cy="541354"/>
            </a:xfrm>
            <a:prstGeom prst="rect">
              <a:avLst/>
            </a:prstGeom>
          </p:spPr>
        </p:pic>
      </p:grpSp>
      <p:pic>
        <p:nvPicPr>
          <p:cNvPr id="27" name="Picture 26" descr="Logo, company name&#10;&#10;Description automatically generated">
            <a:extLst>
              <a:ext uri="{FF2B5EF4-FFF2-40B4-BE49-F238E27FC236}">
                <a16:creationId xmlns:a16="http://schemas.microsoft.com/office/drawing/2014/main" id="{5375CF84-1DC4-43A1-80EB-CB0245CAD2A2}"/>
              </a:ext>
            </a:extLst>
          </p:cNvPr>
          <p:cNvPicPr>
            <a:picLocks noChangeAspect="1"/>
          </p:cNvPicPr>
          <p:nvPr/>
        </p:nvPicPr>
        <p:blipFill>
          <a:blip r:embed="rId7"/>
          <a:stretch>
            <a:fillRect/>
          </a:stretch>
        </p:blipFill>
        <p:spPr>
          <a:xfrm>
            <a:off x="333014" y="8813446"/>
            <a:ext cx="850900" cy="850900"/>
          </a:xfrm>
          <a:prstGeom prst="rect">
            <a:avLst/>
          </a:prstGeom>
        </p:spPr>
      </p:pic>
      <p:pic>
        <p:nvPicPr>
          <p:cNvPr id="33" name="Content Placeholder 32" descr="A picture containing text, clipart&#10;&#10;Description automatically generated">
            <a:extLst>
              <a:ext uri="{FF2B5EF4-FFF2-40B4-BE49-F238E27FC236}">
                <a16:creationId xmlns:a16="http://schemas.microsoft.com/office/drawing/2014/main" id="{C0CF5A6A-D35E-4B85-A5D7-0634C1BA2C45}"/>
              </a:ext>
            </a:extLst>
          </p:cNvPr>
          <p:cNvPicPr>
            <a:picLocks noGrp="1" noChangeAspect="1"/>
          </p:cNvPicPr>
          <p:nvPr>
            <p:ph sz="quarter" idx="11"/>
          </p:nvPr>
        </p:nvPicPr>
        <p:blipFill>
          <a:blip r:embed="rId8"/>
          <a:stretch>
            <a:fillRect/>
          </a:stretch>
        </p:blipFill>
        <p:spPr>
          <a:xfrm>
            <a:off x="113652" y="7589591"/>
            <a:ext cx="6623324" cy="1278591"/>
          </a:xfrm>
        </p:spPr>
      </p:pic>
      <p:sp>
        <p:nvSpPr>
          <p:cNvPr id="34" name="Rectangle 33">
            <a:extLst>
              <a:ext uri="{FF2B5EF4-FFF2-40B4-BE49-F238E27FC236}">
                <a16:creationId xmlns:a16="http://schemas.microsoft.com/office/drawing/2014/main" id="{7CB32DC8-A907-4C46-B24A-35C58F640065}"/>
              </a:ext>
            </a:extLst>
          </p:cNvPr>
          <p:cNvSpPr/>
          <p:nvPr/>
        </p:nvSpPr>
        <p:spPr>
          <a:xfrm>
            <a:off x="441325" y="1326702"/>
            <a:ext cx="6042431" cy="6262889"/>
          </a:xfrm>
          <a:prstGeom prst="rect">
            <a:avLst/>
          </a:prstGeom>
          <a:solidFill>
            <a:schemeClr val="accent3">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dirty="0">
                <a:solidFill>
                  <a:schemeClr val="accent3">
                    <a:lumMod val="75000"/>
                  </a:schemeClr>
                </a:solidFill>
                <a:cs typeface="Arial" panose="020B0604020202020204" pitchFamily="34" charset="0"/>
              </a:rPr>
              <a:t>The landscaping works in the Park are currently on hold but will resume once the ground is less waterlogged – for details of works to be completed please see the Council’s notice on this board. Also displayed are a few examples of the information boards which will be installed in the Park.</a:t>
            </a:r>
          </a:p>
          <a:p>
            <a:endParaRPr lang="en-GB" sz="1200" dirty="0">
              <a:solidFill>
                <a:schemeClr val="accent3">
                  <a:lumMod val="75000"/>
                </a:schemeClr>
              </a:solidFill>
              <a:cs typeface="Arial" panose="020B0604020202020204" pitchFamily="34" charset="0"/>
            </a:endParaRPr>
          </a:p>
          <a:p>
            <a:r>
              <a:rPr lang="en-GB" sz="1200" dirty="0">
                <a:solidFill>
                  <a:schemeClr val="accent3">
                    <a:lumMod val="75000"/>
                  </a:schemeClr>
                </a:solidFill>
                <a:cs typeface="Arial" panose="020B0604020202020204" pitchFamily="34" charset="0"/>
              </a:rPr>
              <a:t>As well as the new physical features the lottery funding allows us to put on events and activities for the community as part of the activity plan. This plan is being co-ordinated for the Council, by environmental charity, Thames21. </a:t>
            </a:r>
            <a:r>
              <a:rPr lang="en-GB" sz="1200" b="1" i="1" dirty="0">
                <a:solidFill>
                  <a:schemeClr val="accent3">
                    <a:lumMod val="75000"/>
                  </a:schemeClr>
                </a:solidFill>
                <a:cs typeface="Arial" panose="020B0604020202020204" pitchFamily="34" charset="0"/>
              </a:rPr>
              <a:t>Thames21 is the voice for London’s waterways, working with communities to improve rivers and canals for people and wildlife. </a:t>
            </a:r>
          </a:p>
          <a:p>
            <a:endParaRPr lang="en-GB" sz="1200" dirty="0">
              <a:solidFill>
                <a:schemeClr val="accent3">
                  <a:lumMod val="75000"/>
                </a:schemeClr>
              </a:solidFill>
              <a:cs typeface="Arial" panose="020B0604020202020204" pitchFamily="34" charset="0"/>
            </a:endParaRPr>
          </a:p>
          <a:p>
            <a:r>
              <a:rPr lang="en-GB" sz="1200" dirty="0">
                <a:solidFill>
                  <a:schemeClr val="accent3">
                    <a:lumMod val="75000"/>
                  </a:schemeClr>
                </a:solidFill>
                <a:cs typeface="Arial" panose="020B0604020202020204" pitchFamily="34" charset="0"/>
              </a:rPr>
              <a:t>Thames21’s Outdoor Learning Officer, Vicky Duxbury and the Friends of Headstone Manor Park (</a:t>
            </a:r>
            <a:r>
              <a:rPr lang="en-GB" sz="1200" dirty="0" err="1">
                <a:solidFill>
                  <a:schemeClr val="accent3">
                    <a:lumMod val="75000"/>
                  </a:schemeClr>
                </a:solidFill>
                <a:cs typeface="Arial" panose="020B0604020202020204" pitchFamily="34" charset="0"/>
              </a:rPr>
              <a:t>FoHMRG</a:t>
            </a:r>
            <a:r>
              <a:rPr lang="en-GB" sz="1200" dirty="0">
                <a:solidFill>
                  <a:schemeClr val="accent3">
                    <a:lumMod val="75000"/>
                  </a:schemeClr>
                </a:solidFill>
                <a:cs typeface="Arial" panose="020B0604020202020204" pitchFamily="34" charset="0"/>
              </a:rPr>
              <a:t>)  hope to start offering some </a:t>
            </a:r>
            <a:r>
              <a:rPr lang="en-GB" sz="1200" dirty="0" err="1">
                <a:solidFill>
                  <a:schemeClr val="accent3">
                    <a:lumMod val="75000"/>
                  </a:schemeClr>
                </a:solidFill>
                <a:cs typeface="Arial" panose="020B0604020202020204" pitchFamily="34" charset="0"/>
              </a:rPr>
              <a:t>Covid</a:t>
            </a:r>
            <a:r>
              <a:rPr lang="en-GB" sz="1200" dirty="0">
                <a:solidFill>
                  <a:schemeClr val="accent3">
                    <a:lumMod val="75000"/>
                  </a:schemeClr>
                </a:solidFill>
                <a:cs typeface="Arial" panose="020B0604020202020204" pitchFamily="34" charset="0"/>
              </a:rPr>
              <a:t> safe activities in the next few months </a:t>
            </a:r>
            <a:r>
              <a:rPr lang="en-GB" sz="1200" b="1" u="sng" dirty="0">
                <a:solidFill>
                  <a:schemeClr val="accent3">
                    <a:lumMod val="75000"/>
                  </a:schemeClr>
                </a:solidFill>
                <a:cs typeface="Arial" panose="020B0604020202020204" pitchFamily="34" charset="0"/>
              </a:rPr>
              <a:t>however at the moment these events and activities will remain online. </a:t>
            </a:r>
          </a:p>
          <a:p>
            <a:endParaRPr lang="en-GB" sz="1200" b="1" u="sng" dirty="0">
              <a:solidFill>
                <a:schemeClr val="accent3">
                  <a:lumMod val="75000"/>
                </a:schemeClr>
              </a:solidFill>
              <a:cs typeface="Arial" panose="020B0604020202020204" pitchFamily="34" charset="0"/>
            </a:endParaRPr>
          </a:p>
          <a:p>
            <a:r>
              <a:rPr lang="en-GB" sz="1200" b="1" dirty="0">
                <a:solidFill>
                  <a:schemeClr val="accent3">
                    <a:lumMod val="75000"/>
                  </a:schemeClr>
                </a:solidFill>
                <a:cs typeface="Arial" panose="020B0604020202020204" pitchFamily="34" charset="0"/>
              </a:rPr>
              <a:t>What’s coming up:- </a:t>
            </a:r>
            <a:r>
              <a:rPr lang="en-GB" sz="1200" dirty="0">
                <a:solidFill>
                  <a:schemeClr val="accent3">
                    <a:lumMod val="75000"/>
                  </a:schemeClr>
                </a:solidFill>
              </a:rPr>
              <a:t>Here’s just a taster of some of the activities, events &amp; training which we hope to run this year.</a:t>
            </a:r>
          </a:p>
          <a:p>
            <a:pPr marL="171450" lvl="0" indent="-171450">
              <a:buFont typeface="Arial" panose="020B0604020202020204" pitchFamily="34" charset="0"/>
              <a:buChar char="•"/>
            </a:pPr>
            <a:endParaRPr lang="en-GB" sz="1200" dirty="0">
              <a:solidFill>
                <a:schemeClr val="accent3">
                  <a:lumMod val="75000"/>
                </a:schemeClr>
              </a:solidFill>
            </a:endParaRPr>
          </a:p>
          <a:p>
            <a:pPr marL="171450" lvl="0" indent="-171450">
              <a:buFont typeface="Arial" panose="020B0604020202020204" pitchFamily="34" charset="0"/>
              <a:buChar char="•"/>
            </a:pPr>
            <a:r>
              <a:rPr lang="en-GB" sz="1200" dirty="0">
                <a:solidFill>
                  <a:schemeClr val="accent3">
                    <a:lumMod val="75000"/>
                  </a:schemeClr>
                </a:solidFill>
              </a:rPr>
              <a:t>Using your smart phone for photography in the park.</a:t>
            </a:r>
          </a:p>
          <a:p>
            <a:pPr marL="171450" lvl="0" indent="-171450">
              <a:buFont typeface="Arial" panose="020B0604020202020204" pitchFamily="34" charset="0"/>
              <a:buChar char="•"/>
            </a:pPr>
            <a:r>
              <a:rPr lang="en-GB" sz="1200" dirty="0">
                <a:solidFill>
                  <a:schemeClr val="accent3">
                    <a:lumMod val="75000"/>
                  </a:schemeClr>
                </a:solidFill>
              </a:rPr>
              <a:t>Wild Family Fun- play, create, discover, explore &amp; learn.</a:t>
            </a:r>
          </a:p>
          <a:p>
            <a:pPr marL="171450" lvl="0" indent="-171450">
              <a:buFont typeface="Arial" panose="020B0604020202020204" pitchFamily="34" charset="0"/>
              <a:buChar char="•"/>
            </a:pPr>
            <a:r>
              <a:rPr lang="en-GB" sz="1200" dirty="0">
                <a:solidFill>
                  <a:schemeClr val="accent3">
                    <a:lumMod val="75000"/>
                  </a:schemeClr>
                </a:solidFill>
              </a:rPr>
              <a:t>Guided walks to explore nature and heritage e.g. bats/ trees/ birds.</a:t>
            </a:r>
          </a:p>
          <a:p>
            <a:pPr marL="171450" lvl="0" indent="-171450">
              <a:buFont typeface="Arial" panose="020B0604020202020204" pitchFamily="34" charset="0"/>
              <a:buChar char="•"/>
            </a:pPr>
            <a:r>
              <a:rPr lang="en-GB" sz="1200" dirty="0">
                <a:solidFill>
                  <a:schemeClr val="accent3">
                    <a:lumMod val="75000"/>
                  </a:schemeClr>
                </a:solidFill>
              </a:rPr>
              <a:t>Hands on conservation – help to manage the Park’s habitats. </a:t>
            </a:r>
          </a:p>
          <a:p>
            <a:pPr marL="171450" lvl="0" indent="-171450">
              <a:buFont typeface="Arial" panose="020B0604020202020204" pitchFamily="34" charset="0"/>
              <a:buChar char="•"/>
            </a:pPr>
            <a:r>
              <a:rPr lang="en-GB" sz="1200" dirty="0">
                <a:solidFill>
                  <a:schemeClr val="accent3">
                    <a:lumMod val="75000"/>
                  </a:schemeClr>
                </a:solidFill>
              </a:rPr>
              <a:t>Harrow Nature Heroes - nature club for children.</a:t>
            </a:r>
          </a:p>
          <a:p>
            <a:pPr marL="171450" lvl="0" indent="-171450">
              <a:buFont typeface="Arial" panose="020B0604020202020204" pitchFamily="34" charset="0"/>
              <a:buChar char="•"/>
            </a:pPr>
            <a:r>
              <a:rPr lang="en-GB" sz="1200" dirty="0">
                <a:solidFill>
                  <a:schemeClr val="accent3">
                    <a:lumMod val="75000"/>
                  </a:schemeClr>
                </a:solidFill>
              </a:rPr>
              <a:t>Health Walks</a:t>
            </a:r>
          </a:p>
          <a:p>
            <a:pPr marL="171450" lvl="0" indent="-171450">
              <a:buFont typeface="Arial" panose="020B0604020202020204" pitchFamily="34" charset="0"/>
              <a:buChar char="•"/>
            </a:pPr>
            <a:r>
              <a:rPr lang="en-GB" sz="1200" dirty="0">
                <a:solidFill>
                  <a:schemeClr val="accent3">
                    <a:lumMod val="75000"/>
                  </a:schemeClr>
                </a:solidFill>
              </a:rPr>
              <a:t>Community mural project- help to make the Park buildings more colourful.</a:t>
            </a:r>
          </a:p>
          <a:p>
            <a:pPr marL="171450" lvl="0" indent="-171450">
              <a:buFont typeface="Arial" panose="020B0604020202020204" pitchFamily="34" charset="0"/>
              <a:buChar char="•"/>
            </a:pPr>
            <a:r>
              <a:rPr lang="en-GB" sz="1200" dirty="0">
                <a:solidFill>
                  <a:schemeClr val="accent3">
                    <a:lumMod val="75000"/>
                  </a:schemeClr>
                </a:solidFill>
              </a:rPr>
              <a:t>Park pram fitness - getting fit with your baby or toddler out in the Park</a:t>
            </a:r>
          </a:p>
          <a:p>
            <a:pPr marL="171450" lvl="0" indent="-171450">
              <a:buFont typeface="Arial" panose="020B0604020202020204" pitchFamily="34" charset="0"/>
              <a:buChar char="•"/>
            </a:pPr>
            <a:r>
              <a:rPr lang="en-GB" sz="1200" dirty="0">
                <a:solidFill>
                  <a:schemeClr val="accent3">
                    <a:lumMod val="75000"/>
                  </a:schemeClr>
                </a:solidFill>
              </a:rPr>
              <a:t>Storytelling walks</a:t>
            </a:r>
          </a:p>
          <a:p>
            <a:pPr marL="171450" lvl="0" indent="-171450">
              <a:buFont typeface="Arial" panose="020B0604020202020204" pitchFamily="34" charset="0"/>
              <a:buChar char="•"/>
            </a:pPr>
            <a:r>
              <a:rPr lang="en-GB" sz="1200" dirty="0">
                <a:solidFill>
                  <a:schemeClr val="accent3">
                    <a:lumMod val="75000"/>
                  </a:schemeClr>
                </a:solidFill>
              </a:rPr>
              <a:t>Clean up events incl. regular litter picking group activities</a:t>
            </a:r>
          </a:p>
          <a:p>
            <a:pPr lvl="0"/>
            <a:endParaRPr lang="en-GB" sz="1200" dirty="0">
              <a:solidFill>
                <a:schemeClr val="accent3">
                  <a:lumMod val="75000"/>
                </a:schemeClr>
              </a:solidFill>
            </a:endParaRPr>
          </a:p>
          <a:p>
            <a:r>
              <a:rPr lang="en-GB" sz="1200" b="1" dirty="0">
                <a:solidFill>
                  <a:schemeClr val="accent3">
                    <a:lumMod val="75000"/>
                  </a:schemeClr>
                </a:solidFill>
              </a:rPr>
              <a:t>Interested?  To join the Park project mailing list:-</a:t>
            </a:r>
          </a:p>
          <a:p>
            <a:pPr lvl="0"/>
            <a:r>
              <a:rPr lang="en-GB" sz="1200" b="1" dirty="0">
                <a:solidFill>
                  <a:schemeClr val="accent3">
                    <a:lumMod val="75000"/>
                  </a:schemeClr>
                </a:solidFill>
              </a:rPr>
              <a:t>Please email </a:t>
            </a:r>
            <a:r>
              <a:rPr lang="en-GB" sz="1200" b="1" dirty="0">
                <a:solidFill>
                  <a:schemeClr val="accent3">
                    <a:lumMod val="75000"/>
                  </a:schemeClr>
                </a:solidFill>
                <a:hlinkClick r:id="rId9">
                  <a:extLst>
                    <a:ext uri="{A12FA001-AC4F-418D-AE19-62706E023703}">
                      <ahyp:hlinkClr xmlns:ahyp="http://schemas.microsoft.com/office/drawing/2018/hyperlinkcolor" val="tx"/>
                    </a:ext>
                  </a:extLst>
                </a:hlinkClick>
              </a:rPr>
              <a:t>Vicky.Duxbury@harrow.gov.uk</a:t>
            </a:r>
            <a:r>
              <a:rPr lang="en-GB" sz="1200" b="1" dirty="0">
                <a:solidFill>
                  <a:schemeClr val="accent3">
                    <a:lumMod val="75000"/>
                  </a:schemeClr>
                </a:solidFill>
              </a:rPr>
              <a:t>   </a:t>
            </a:r>
            <a:r>
              <a:rPr lang="en-GB" sz="1200" dirty="0">
                <a:solidFill>
                  <a:schemeClr val="accent3">
                    <a:lumMod val="75000"/>
                  </a:schemeClr>
                </a:solidFill>
              </a:rPr>
              <a:t>@headstonepark </a:t>
            </a:r>
          </a:p>
          <a:p>
            <a:pPr lvl="0"/>
            <a:endParaRPr lang="en-GB" sz="1200" dirty="0">
              <a:solidFill>
                <a:schemeClr val="accent3">
                  <a:lumMod val="75000"/>
                </a:schemeClr>
              </a:solidFill>
            </a:endParaRPr>
          </a:p>
          <a:p>
            <a:pPr lvl="0"/>
            <a:r>
              <a:rPr lang="en-GB" sz="1200" dirty="0">
                <a:solidFill>
                  <a:schemeClr val="accent3">
                    <a:lumMod val="75000"/>
                  </a:schemeClr>
                </a:solidFill>
              </a:rPr>
              <a:t>The Friends of Headstone Manor Park –https://www.facebook.com/FoHMRG/</a:t>
            </a:r>
          </a:p>
        </p:txBody>
      </p:sp>
    </p:spTree>
    <p:extLst>
      <p:ext uri="{BB962C8B-B14F-4D97-AF65-F5344CB8AC3E}">
        <p14:creationId xmlns:p14="http://schemas.microsoft.com/office/powerpoint/2010/main" val="1467108040"/>
      </p:ext>
    </p:extLst>
  </p:cSld>
  <p:clrMapOvr>
    <a:masterClrMapping/>
  </p:clrMapOvr>
</p:sld>
</file>

<file path=ppt/theme/theme1.xml><?xml version="1.0" encoding="utf-8"?>
<a:theme xmlns:a="http://schemas.openxmlformats.org/drawingml/2006/main" name="Office Theme">
  <a:themeElements>
    <a:clrScheme name="Thames 21 NEW">
      <a:dk1>
        <a:srgbClr val="1B3864"/>
      </a:dk1>
      <a:lt1>
        <a:srgbClr val="FFFFFF"/>
      </a:lt1>
      <a:dk2>
        <a:srgbClr val="1B3864"/>
      </a:dk2>
      <a:lt2>
        <a:srgbClr val="FFFFFF"/>
      </a:lt2>
      <a:accent1>
        <a:srgbClr val="95C11F"/>
      </a:accent1>
      <a:accent2>
        <a:srgbClr val="D3D800"/>
      </a:accent2>
      <a:accent3>
        <a:srgbClr val="009098"/>
      </a:accent3>
      <a:accent4>
        <a:srgbClr val="0062AE"/>
      </a:accent4>
      <a:accent5>
        <a:srgbClr val="1BAEE5"/>
      </a:accent5>
      <a:accent6>
        <a:srgbClr val="009D50"/>
      </a:accent6>
      <a:hlink>
        <a:srgbClr val="0062AE"/>
      </a:hlink>
      <a:folHlink>
        <a:srgbClr val="009C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alpha val="1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ation Template - Portrait 2020" id="{AB56823D-A426-694F-8FD1-5A4747ECE3D7}" vid="{F651B69D-31A6-8E4C-8A88-9BD709CAB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Publication Template - Portrait 2020</Template>
  <TotalTime>302</TotalTime>
  <Words>343</Words>
  <Application>Microsoft Office PowerPoint</Application>
  <PresentationFormat>A4 Paper (210x297 mm)</PresentationFormat>
  <Paragraphs>25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Kirsten Downer</dc:creator>
  <cp:keywords/>
  <dc:description/>
  <cp:lastModifiedBy>Vicky Duxbury</cp:lastModifiedBy>
  <cp:revision>9</cp:revision>
  <cp:lastPrinted>2016-12-06T09:09:53Z</cp:lastPrinted>
  <dcterms:created xsi:type="dcterms:W3CDTF">2020-02-14T16:59:02Z</dcterms:created>
  <dcterms:modified xsi:type="dcterms:W3CDTF">2021-02-24T11:58:14Z</dcterms:modified>
  <cp:category/>
</cp:coreProperties>
</file>